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72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64704"/>
            <a:ext cx="65527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Современные подходы к  созданию развивающей предметно – пространственной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среды      </a:t>
            </a:r>
            <a:r>
              <a:rPr lang="ru-RU" sz="3600" b="1" u="sng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3600" b="1" u="sng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ДОО. 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выполнила</a:t>
            </a:r>
            <a:r>
              <a:rPr 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alt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воспитатель </a:t>
            </a:r>
            <a:r>
              <a:rPr lang="en-US" alt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Ikk </a:t>
            </a:r>
            <a:r>
              <a:rPr lang="ru-RU" alt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Павленко Виктория викторовна</a:t>
            </a:r>
          </a:p>
          <a:p>
            <a:pPr algn="ctr"/>
            <a:endParaRPr lang="en-US" alt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alt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alt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alt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alt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altLang="en-US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altLang="en-US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alt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г.острогожск</a:t>
            </a:r>
            <a:endParaRPr lang="ru-RU" altLang="en-US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ashds7.edumsko.ru/uploads/2000/1263/section/71435/kartinki/z_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551" y="1335968"/>
            <a:ext cx="63817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6" y="692696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4798">
            <a:off x="4983475" y="534197"/>
            <a:ext cx="3816700" cy="2862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18" b="15462"/>
          <a:stretch>
            <a:fillRect/>
          </a:stretch>
        </p:blipFill>
        <p:spPr>
          <a:xfrm>
            <a:off x="1763688" y="2420888"/>
            <a:ext cx="7017227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https://kashds7.edumsko.ru/uploads/2000/1263/information_portal/.thumbs/19911044.png?14981323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391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playcast.ru/uploads/2015/09/01/148985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217027" cy="24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1183" y="0"/>
            <a:ext cx="2485587" cy="4975743"/>
          </a:xfrm>
          <a:prstGeom prst="rect">
            <a:avLst/>
          </a:prstGeom>
        </p:spPr>
      </p:pic>
      <p:pic>
        <p:nvPicPr>
          <p:cNvPr id="5" name="Picture 4" descr="6ovO3RhEY64"/>
          <p:cNvPicPr>
            <a:picLocks noChangeAspect="1"/>
          </p:cNvPicPr>
          <p:nvPr/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297180" y="3354705"/>
            <a:ext cx="4370705" cy="3278505"/>
          </a:xfrm>
          <a:prstGeom prst="rect">
            <a:avLst/>
          </a:prstGeom>
        </p:spPr>
      </p:pic>
      <p:pic>
        <p:nvPicPr>
          <p:cNvPr id="12290" name="Picture 2" descr="https://ds03.infourok.ru/uploads/ex/08a8/00033cf7-4f0d08ba/hello_html_m6cddfdd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2" r="5418" b="15289"/>
          <a:stretch>
            <a:fillRect/>
          </a:stretch>
        </p:blipFill>
        <p:spPr bwMode="auto">
          <a:xfrm>
            <a:off x="2298133" y="4711719"/>
            <a:ext cx="6818637" cy="21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08"/>
          <a:stretch>
            <a:fillRect/>
          </a:stretch>
        </p:blipFill>
        <p:spPr>
          <a:xfrm>
            <a:off x="2588260" y="287020"/>
            <a:ext cx="4364990" cy="491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25" b="14930"/>
          <a:stretch>
            <a:fillRect/>
          </a:stretch>
        </p:blipFill>
        <p:spPr>
          <a:xfrm>
            <a:off x="4429472" y="193293"/>
            <a:ext cx="4564677" cy="22953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6" b="12713"/>
          <a:stretch>
            <a:fillRect/>
          </a:stretch>
        </p:blipFill>
        <p:spPr>
          <a:xfrm>
            <a:off x="539552" y="508217"/>
            <a:ext cx="4224469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8" name="Picture 6" descr="http://img0.liveinternet.ru/images/attach/c/1/61/563/61563036_2840453314_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169" y="2564904"/>
            <a:ext cx="4423284" cy="39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tutorinomaha.com/wp-content/uploads/2016/01/machina-kroczaca-1-768x4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76" t="2207" r="29400"/>
          <a:stretch>
            <a:fillRect/>
          </a:stretch>
        </p:blipFill>
        <p:spPr bwMode="auto">
          <a:xfrm>
            <a:off x="6685197" y="145232"/>
            <a:ext cx="2458803" cy="35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8320" y="3356992"/>
            <a:ext cx="4756511" cy="267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012" y="838482"/>
            <a:ext cx="4383616" cy="246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28" y="4093385"/>
            <a:ext cx="4510996" cy="25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5232"/>
            <a:ext cx="2166910" cy="385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5" r="12250"/>
          <a:stretch>
            <a:fillRect/>
          </a:stretch>
        </p:blipFill>
        <p:spPr bwMode="auto">
          <a:xfrm>
            <a:off x="323528" y="3140968"/>
            <a:ext cx="8820472" cy="371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6037" y="116632"/>
            <a:ext cx="4608512" cy="3024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7" y="1160749"/>
            <a:ext cx="493204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440340"/>
            <a:ext cx="7000939" cy="24176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0390" y="692696"/>
            <a:ext cx="5186035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7200" b="1" cap="all" spc="0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5324" y="188640"/>
            <a:ext cx="6659163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ПРЕДМЕТНО – ПРОСТРАНСТВЕННАЯ СРЕДА :</a:t>
            </a:r>
            <a:endParaRPr lang="ru-RU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412776"/>
            <a:ext cx="590465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ФГОС:</a:t>
            </a:r>
          </a:p>
          <a:p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	СОДЕРЖАТЕЛЬНО – НАСЫЩЕННАЯ,</a:t>
            </a:r>
          </a:p>
          <a:p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	ТРАНСФОРМИРУЕМАЯ,</a:t>
            </a:r>
          </a:p>
          <a:p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	ПОЛИФУНКЦИОНАЛЬНАЯ,</a:t>
            </a:r>
          </a:p>
          <a:p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	ВАРИАТИВНАЯ,</a:t>
            </a:r>
          </a:p>
          <a:p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	ДОСТУПНАЯ</a:t>
            </a:r>
          </a:p>
          <a:p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	БЕЗОПАСНАЯ</a:t>
            </a:r>
            <a:endParaRPr lang="ru-RU" sz="2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5" descr="http://orensad165.ru/images/svedenija/mes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1213"/>
            <a:ext cx="6502944" cy="43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nplus.com/files/resources/original/57529a2c322b71551aaa3c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9783"/>
            <a:ext cx="6912768" cy="49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197171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ИЗВЕСТНО, ОСНОВНОЙ ФОРМОЙ РАБОТЫ С ДОШКОЛЬНИКАМИ И ВЕДУЩИМ ВИДОМ ДЕЯТЕЛЬНОСТИ ДЛЯ НИХ ЯВЛЯЕТСЯ ИГРА. ИМЕННО ПОЭТОМУ МЫ ПРОЯВИЛИ ПОВЫШЕННЫЙ ИНТЕРЕС К ОБНОВЛЕНИЮ ПРЕДМЕТНО-РАЗВИВАЮЩЕЙ СРЕДЫ ГРУППЫ ДОУ, КОТОРАЯ СООТВЕТСТВУЕТ ТРЕБОВАНИЯМ ФГОС.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380256"/>
            <a:ext cx="6369073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Развивающая предметно-пространственная среда </a:t>
            </a:r>
            <a:r>
              <a:rPr lang="ru-RU" sz="3200" b="1" dirty="0" smtClean="0"/>
              <a:t>соответствует </a:t>
            </a:r>
            <a:r>
              <a:rPr lang="ru-RU" sz="3200" b="1" dirty="0"/>
              <a:t>принципу безопасности.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802375"/>
            <a:ext cx="6585097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Безопасность развивающей предметно – пространственной среды соответствует требованиям по обеспечению надежности и безопасности их использования.</a:t>
            </a:r>
          </a:p>
        </p:txBody>
      </p:sp>
      <p:pic>
        <p:nvPicPr>
          <p:cNvPr id="4098" name="Picture 2" descr="http://altvip01.ru/cuzeckozuv/64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91" y="380256"/>
            <a:ext cx="27340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16632"/>
            <a:ext cx="6591388" cy="6140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rgbClr val="333333"/>
                </a:solidFill>
                <a:latin typeface="Helvetica"/>
                <a:ea typeface="Times New Roman" panose="02020603050405020304"/>
                <a:cs typeface="Times New Roman" panose="02020603050405020304"/>
              </a:rPr>
              <a:t>Отсутствие предметов, которые могут быть опасны не только для физического здоровья, но и для психического.</a:t>
            </a:r>
            <a:endParaRPr lang="ru-RU" sz="2000" dirty="0">
              <a:solidFill>
                <a:srgbClr val="333333"/>
              </a:solidFill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rgbClr val="333333"/>
                </a:solidFill>
                <a:latin typeface="Helvetica"/>
                <a:ea typeface="Times New Roman" panose="02020603050405020304"/>
                <a:cs typeface="Times New Roman" panose="02020603050405020304"/>
              </a:rPr>
              <a:t>наличие (по возможности) сертификатов качества на игры и игрушки;</a:t>
            </a:r>
            <a:endParaRPr lang="ru-RU" sz="2000" dirty="0">
              <a:solidFill>
                <a:srgbClr val="333333"/>
              </a:solidFill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rgbClr val="333333"/>
                </a:solidFill>
                <a:latin typeface="Helvetica"/>
                <a:ea typeface="Times New Roman" panose="02020603050405020304"/>
                <a:cs typeface="Times New Roman" panose="02020603050405020304"/>
              </a:rPr>
              <a:t>Игрушки не провоцируют детей на агрессивные действия, которые могут вызывать проявление жестокости по отношению к персонажам игры (людям, животным и </a:t>
            </a:r>
            <a:r>
              <a:rPr lang="ru-RU" sz="2000" b="1" i="1" dirty="0" err="1">
                <a:solidFill>
                  <a:srgbClr val="333333"/>
                </a:solidFill>
                <a:latin typeface="Helvetica"/>
                <a:ea typeface="Times New Roman" panose="02020603050405020304"/>
                <a:cs typeface="Times New Roman" panose="02020603050405020304"/>
              </a:rPr>
              <a:t>т.д</a:t>
            </a:r>
            <a:r>
              <a:rPr lang="ru-RU" sz="2000" b="1" i="1" dirty="0">
                <a:solidFill>
                  <a:srgbClr val="333333"/>
                </a:solidFill>
                <a:latin typeface="Helvetica"/>
                <a:ea typeface="Times New Roman" panose="02020603050405020304"/>
                <a:cs typeface="Times New Roman" panose="02020603050405020304"/>
              </a:rPr>
              <a:t>)</a:t>
            </a:r>
            <a:endParaRPr lang="ru-RU" sz="2000" dirty="0">
              <a:solidFill>
                <a:srgbClr val="333333"/>
              </a:solidFill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rgbClr val="333333"/>
                </a:solidFill>
                <a:latin typeface="Helvetica"/>
                <a:ea typeface="Times New Roman" panose="02020603050405020304"/>
                <a:cs typeface="Times New Roman" panose="02020603050405020304"/>
              </a:rPr>
              <a:t>Игрушки не провоцировать игровые сюжеты, связанные с безнравственностью и насилие , которые могут вызывать нездоровый интерес к сексуальным проблемам, выходящим за рамки детского возраста и </a:t>
            </a:r>
            <a:r>
              <a:rPr lang="ru-RU" sz="2000" b="1" i="1" dirty="0" err="1">
                <a:solidFill>
                  <a:srgbClr val="333333"/>
                </a:solidFill>
                <a:latin typeface="Helvetica"/>
                <a:ea typeface="Times New Roman" panose="02020603050405020304"/>
                <a:cs typeface="Times New Roman" panose="02020603050405020304"/>
              </a:rPr>
              <a:t>т.д</a:t>
            </a:r>
            <a:endParaRPr lang="ru-RU" sz="2000" dirty="0">
              <a:solidFill>
                <a:srgbClr val="333333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4098" name="Picture 2" descr="http://altvip01.ru/cuzeckozuv/64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91" y="380256"/>
            <a:ext cx="27340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16632"/>
            <a:ext cx="6591388" cy="688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35"/>
              </a:spcAft>
            </a:pPr>
            <a: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Times New Roman" panose="02020603050405020304"/>
                <a:cs typeface="Times New Roman" panose="02020603050405020304"/>
              </a:rPr>
              <a:t>Принцип Доступности</a:t>
            </a:r>
            <a:endParaRPr lang="ru-RU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96752"/>
            <a:ext cx="6195433" cy="4838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://altvip01.ru/cuzeckozuv/64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91" y="380256"/>
            <a:ext cx="27340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3960440" cy="3308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3894">
            <a:off x="4436861" y="3064473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763" y="2420887"/>
            <a:ext cx="3305175" cy="4886325"/>
          </a:xfrm>
          <a:prstGeom prst="rect">
            <a:avLst/>
          </a:prstGeom>
        </p:spPr>
      </p:pic>
      <p:pic>
        <p:nvPicPr>
          <p:cNvPr id="5126" name="Picture 6" descr="https://ds02.infourok.ru/uploads/ex/0460/0007093f-42b02cb0/7/hello_html_79ff9e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67458">
            <a:off x="6218099" y="29188"/>
            <a:ext cx="2334826" cy="284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37774"/>
            <a:ext cx="4176464" cy="31323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http://centr-tambov.68edu.ru/deti/xydo/93266698_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74" y="2708920"/>
            <a:ext cx="7129295" cy="41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ymnasia-2.ru/media/otkpitki/%D1%8C%D1%8C%D1%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8482"/>
            <a:ext cx="32024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668"/>
            <a:ext cx="3878560" cy="51714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0.liveinternet.ru/images/attach/c/2/69/310/69310445_1295166210_4f24ff67d0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72" y="0"/>
            <a:ext cx="559455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32654"/>
            <a:ext cx="4479962" cy="5973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www.playcast.ru/uploads/2016/02/28/175539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" y="1963995"/>
            <a:ext cx="469997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</Words>
  <Application>WPS Presentation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ден</cp:lastModifiedBy>
  <cp:revision>20</cp:revision>
  <dcterms:created xsi:type="dcterms:W3CDTF">2017-09-28T19:24:00Z</dcterms:created>
  <dcterms:modified xsi:type="dcterms:W3CDTF">2017-09-30T15:18:42Z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